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</p:sldIdLst>
  <p:sldSz cx="18288000" cy="10287000"/>
  <p:notesSz cx="6858000" cy="9144000"/>
  <p:embeddedFontLst>
    <p:embeddedFont>
      <p:font typeface="Montserrat" panose="020B0604020202020204" charset="0"/>
      <p:regular r:id="rId17"/>
      <p:bold r:id="rId18"/>
      <p:italic r:id="rId19"/>
      <p:boldItalic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756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3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2" name="Google Shape;12;p3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3" name="Google Shape;13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" name="Google Shape;15;p3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6" name="Google Shape;16;p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3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" name="Google Shape;18;p3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9" name="Google Shape;19;p3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3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22" name="Google Shape;22;p3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24;p3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25" name="Google Shape;25;p3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" name="Google Shape;27;p3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29" name="Google Shape;29;p3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30" name="Google Shape;30;p3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/>
          </p:nvPr>
        </p:nvSpPr>
        <p:spPr>
          <a:xfrm>
            <a:off x="609600" y="1749425"/>
            <a:ext cx="141006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3636075" y="5274150"/>
            <a:ext cx="101892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SzPts val="3200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SzPts val="240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4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36" name="Google Shape;36;p4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4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40" name="Google Shape;40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" name="Google Shape;42;p4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43" name="Google Shape;43;p4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4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46" name="Google Shape;46;p4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" name="Google Shape;48;p4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49" name="Google Shape;49;p4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4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2" name="Google Shape;52;p4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4" name="Google Shape;54;p4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566075" y="1874850"/>
            <a:ext cx="15250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4"/>
          <p:cNvSpPr txBox="1">
            <a:spLocks noGrp="1"/>
          </p:cNvSpPr>
          <p:nvPr>
            <p:ph type="body" idx="1"/>
          </p:nvPr>
        </p:nvSpPr>
        <p:spPr>
          <a:xfrm>
            <a:off x="8115302" y="4139075"/>
            <a:ext cx="85794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5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60" name="Google Shape;60;p5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61" name="Google Shape;6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5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64" name="Google Shape;6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5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" name="Google Shape;66;p5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67" name="Google Shape;67;p5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9" name="Google Shape;69;p5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70" name="Google Shape;70;p5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5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73" name="Google Shape;73;p5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" name="Google Shape;75;p5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76" name="Google Shape;76;p5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77" name="Google Shape;77;p5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78" name="Google Shape;78;p5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title"/>
          </p:nvPr>
        </p:nvSpPr>
        <p:spPr>
          <a:xfrm>
            <a:off x="559025" y="1239150"/>
            <a:ext cx="15546300" cy="13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Calibri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body" idx="1"/>
          </p:nvPr>
        </p:nvSpPr>
        <p:spPr>
          <a:xfrm>
            <a:off x="5910888" y="6362938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2400"/>
              <a:buNone/>
              <a:defRPr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2400"/>
              <a:buNone/>
              <a:defRPr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6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84" name="Google Shape;84;p6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6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91" name="Google Shape;91;p6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" name="Google Shape;93;p6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94" name="Google Shape;94;p6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" name="Google Shape;96;p6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97" name="Google Shape;97;p6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6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00" name="Google Shape;100;p6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01" name="Google Shape;101;p6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02" name="Google Shape;102;p6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582400" y="1951050"/>
            <a:ext cx="13966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1"/>
          </p:nvPr>
        </p:nvSpPr>
        <p:spPr>
          <a:xfrm>
            <a:off x="2024800" y="4512125"/>
            <a:ext cx="69873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body" idx="2"/>
          </p:nvPr>
        </p:nvSpPr>
        <p:spPr>
          <a:xfrm>
            <a:off x="9275901" y="4512125"/>
            <a:ext cx="69873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" name="Google Shape;108;p7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09" name="Google Shape;109;p7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10" name="Google Shape;110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" name="Google Shape;112;p7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7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" name="Google Shape;115;p7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16" name="Google Shape;116;p7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7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7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19" name="Google Shape;119;p7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7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7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22" name="Google Shape;122;p7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7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4" name="Google Shape;124;p7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25" name="Google Shape;125;p7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26" name="Google Shape;126;p7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27" name="Google Shape;127;p7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28" name="Google Shape;128;p7"/>
          <p:cNvSpPr txBox="1">
            <a:spLocks noGrp="1"/>
          </p:cNvSpPr>
          <p:nvPr>
            <p:ph type="title"/>
          </p:nvPr>
        </p:nvSpPr>
        <p:spPr>
          <a:xfrm>
            <a:off x="555150" y="1891175"/>
            <a:ext cx="13563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9" name="Google Shape;129;p7"/>
          <p:cNvSpPr txBox="1">
            <a:spLocks noGrp="1"/>
          </p:cNvSpPr>
          <p:nvPr>
            <p:ph type="body" idx="1"/>
          </p:nvPr>
        </p:nvSpPr>
        <p:spPr>
          <a:xfrm>
            <a:off x="1491363" y="4678575"/>
            <a:ext cx="7513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7"/>
          <p:cNvSpPr txBox="1">
            <a:spLocks noGrp="1"/>
          </p:cNvSpPr>
          <p:nvPr>
            <p:ph type="body" idx="2"/>
          </p:nvPr>
        </p:nvSpPr>
        <p:spPr>
          <a:xfrm>
            <a:off x="9279836" y="4678575"/>
            <a:ext cx="7516800" cy="39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8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34" name="Google Shape;134;p8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35" name="Google Shape;135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7" name="Google Shape;137;p8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38" name="Google Shape;13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8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0" name="Google Shape;140;p8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41" name="Google Shape;141;p8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8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44" name="Google Shape;144;p8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47" name="Google Shape;147;p8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Google Shape;149;p8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50" name="Google Shape;150;p8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51" name="Google Shape;151;p8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52" name="Google Shape;152;p8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587825" y="1907500"/>
            <a:ext cx="14461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9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57" name="Google Shape;157;p9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58" name="Google Shape;158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3" name="Google Shape;163;p9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64" name="Google Shape;164;p9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9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67" name="Google Shape;167;p9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9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9" name="Google Shape;169;p9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70" name="Google Shape;170;p9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9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9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73" name="Google Shape;173;p9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74" name="Google Shape;174;p9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175" name="Google Shape;175;p9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176" name="Google Shape;176;p9"/>
          <p:cNvSpPr txBox="1">
            <a:spLocks noGrp="1"/>
          </p:cNvSpPr>
          <p:nvPr>
            <p:ph type="title"/>
          </p:nvPr>
        </p:nvSpPr>
        <p:spPr>
          <a:xfrm>
            <a:off x="598725" y="2564525"/>
            <a:ext cx="15577500" cy="11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77" name="Google Shape;177;p9"/>
          <p:cNvSpPr txBox="1">
            <a:spLocks noGrp="1"/>
          </p:cNvSpPr>
          <p:nvPr>
            <p:ph type="body" idx="1"/>
          </p:nvPr>
        </p:nvSpPr>
        <p:spPr>
          <a:xfrm>
            <a:off x="7418625" y="4529650"/>
            <a:ext cx="10521000" cy="4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1pPr>
            <a:lvl2pPr marL="914400" lvl="1" indent="-3810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3pPr>
            <a:lvl4pPr marL="1828800" lvl="3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/>
            </a:lvl4pPr>
            <a:lvl5pPr marL="2286000" lvl="4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»"/>
              <a:defRPr/>
            </a:lvl5pPr>
            <a:lvl6pPr marL="2743200" lvl="5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6pPr>
            <a:lvl7pPr marL="3200400" lvl="6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7pPr>
            <a:lvl8pPr marL="3657600" lvl="7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8pPr>
            <a:lvl9pPr marL="4114800" lvl="8" indent="-381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178" name="Google Shape;178;p9"/>
          <p:cNvSpPr txBox="1">
            <a:spLocks noGrp="1"/>
          </p:cNvSpPr>
          <p:nvPr>
            <p:ph type="body" idx="2"/>
          </p:nvPr>
        </p:nvSpPr>
        <p:spPr>
          <a:xfrm>
            <a:off x="838188" y="4657552"/>
            <a:ext cx="6191700" cy="46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-270483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0"/>
          <p:cNvGrpSpPr/>
          <p:nvPr/>
        </p:nvGrpSpPr>
        <p:grpSpPr>
          <a:xfrm>
            <a:off x="1028700" y="513864"/>
            <a:ext cx="597547" cy="398374"/>
            <a:chOff x="0" y="0"/>
            <a:chExt cx="796730" cy="531165"/>
          </a:xfrm>
        </p:grpSpPr>
        <p:grpSp>
          <p:nvGrpSpPr>
            <p:cNvPr id="182" name="Google Shape;182;p10"/>
            <p:cNvGrpSpPr/>
            <p:nvPr/>
          </p:nvGrpSpPr>
          <p:grpSpPr>
            <a:xfrm>
              <a:off x="0" y="0"/>
              <a:ext cx="531165" cy="531165"/>
              <a:chOff x="0" y="0"/>
              <a:chExt cx="812800" cy="812800"/>
            </a:xfrm>
          </p:grpSpPr>
          <p:sp>
            <p:nvSpPr>
              <p:cNvPr id="183" name="Google Shape;183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5" name="Google Shape;185;p10"/>
            <p:cNvGrpSpPr/>
            <p:nvPr/>
          </p:nvGrpSpPr>
          <p:grpSpPr>
            <a:xfrm>
              <a:off x="265565" y="0"/>
              <a:ext cx="531165" cy="531165"/>
              <a:chOff x="0" y="0"/>
              <a:chExt cx="812800" cy="812800"/>
            </a:xfrm>
          </p:grpSpPr>
          <p:sp>
            <p:nvSpPr>
              <p:cNvPr id="186" name="Google Shape;186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0"/>
              <p:cNvSpPr txBox="1"/>
              <p:nvPr/>
            </p:nvSpPr>
            <p:spPr>
              <a:xfrm>
                <a:off x="76200" y="38100"/>
                <a:ext cx="660300" cy="69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88" name="Google Shape;188;p10"/>
          <p:cNvGrpSpPr/>
          <p:nvPr/>
        </p:nvGrpSpPr>
        <p:grpSpPr>
          <a:xfrm>
            <a:off x="11027585" y="199542"/>
            <a:ext cx="1914853" cy="760899"/>
            <a:chOff x="0" y="-57150"/>
            <a:chExt cx="504320" cy="200400"/>
          </a:xfrm>
        </p:grpSpPr>
        <p:sp>
          <p:nvSpPr>
            <p:cNvPr id="189" name="Google Shape;189;p10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0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1" name="Google Shape;191;p10"/>
          <p:cNvGrpSpPr/>
          <p:nvPr/>
        </p:nvGrpSpPr>
        <p:grpSpPr>
          <a:xfrm>
            <a:off x="13347296" y="199542"/>
            <a:ext cx="1914853" cy="760899"/>
            <a:chOff x="0" y="-57150"/>
            <a:chExt cx="504320" cy="200400"/>
          </a:xfrm>
        </p:grpSpPr>
        <p:sp>
          <p:nvSpPr>
            <p:cNvPr id="192" name="Google Shape;192;p10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0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94;p10"/>
          <p:cNvGrpSpPr/>
          <p:nvPr/>
        </p:nvGrpSpPr>
        <p:grpSpPr>
          <a:xfrm>
            <a:off x="15669260" y="199542"/>
            <a:ext cx="1914853" cy="760899"/>
            <a:chOff x="0" y="-57150"/>
            <a:chExt cx="504320" cy="200400"/>
          </a:xfrm>
        </p:grpSpPr>
        <p:sp>
          <p:nvSpPr>
            <p:cNvPr id="195" name="Google Shape;195;p10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0"/>
            <p:cNvSpPr txBox="1"/>
            <p:nvPr/>
          </p:nvSpPr>
          <p:spPr>
            <a:xfrm>
              <a:off x="0" y="-57150"/>
              <a:ext cx="504300" cy="2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7" name="Google Shape;197;p10"/>
          <p:cNvSpPr txBox="1"/>
          <p:nvPr/>
        </p:nvSpPr>
        <p:spPr>
          <a:xfrm>
            <a:off x="11560734" y="489938"/>
            <a:ext cx="848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198" name="Google Shape;198;p10"/>
          <p:cNvSpPr txBox="1"/>
          <p:nvPr/>
        </p:nvSpPr>
        <p:spPr>
          <a:xfrm>
            <a:off x="1794462" y="514601"/>
            <a:ext cx="1460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199" name="Google Shape;199;p10"/>
          <p:cNvSpPr txBox="1"/>
          <p:nvPr/>
        </p:nvSpPr>
        <p:spPr>
          <a:xfrm>
            <a:off x="13825277" y="489938"/>
            <a:ext cx="96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200" name="Google Shape;200;p10"/>
          <p:cNvSpPr txBox="1"/>
          <p:nvPr/>
        </p:nvSpPr>
        <p:spPr>
          <a:xfrm>
            <a:off x="16050902" y="489938"/>
            <a:ext cx="1151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01" name="Google Shape;201;p10"/>
          <p:cNvSpPr txBox="1">
            <a:spLocks noGrp="1"/>
          </p:cNvSpPr>
          <p:nvPr>
            <p:ph type="title"/>
          </p:nvPr>
        </p:nvSpPr>
        <p:spPr>
          <a:xfrm>
            <a:off x="589503" y="3149050"/>
            <a:ext cx="15358200" cy="5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02" name="Google Shape;202;p10"/>
          <p:cNvSpPr>
            <a:spLocks noGrp="1"/>
          </p:cNvSpPr>
          <p:nvPr>
            <p:ph type="pic" idx="2"/>
          </p:nvPr>
        </p:nvSpPr>
        <p:spPr>
          <a:xfrm>
            <a:off x="10448663" y="427662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10"/>
          <p:cNvSpPr txBox="1">
            <a:spLocks noGrp="1"/>
          </p:cNvSpPr>
          <p:nvPr>
            <p:ph type="body" idx="1"/>
          </p:nvPr>
        </p:nvSpPr>
        <p:spPr>
          <a:xfrm>
            <a:off x="2436863" y="53056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1000" y="1227150"/>
            <a:ext cx="14107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Montserrat"/>
              <a:buNone/>
              <a:defRPr sz="80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Font typeface="Montserrat"/>
              <a:buNone/>
              <a:defRPr sz="8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029200" y="4366275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–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–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»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810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Char char="•"/>
              <a:defRPr sz="240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f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D7D7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689213" y="-5012575"/>
            <a:ext cx="23888002" cy="2526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393" y="76200"/>
            <a:ext cx="21714396" cy="124369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 txBox="1"/>
          <p:nvPr/>
        </p:nvSpPr>
        <p:spPr>
          <a:xfrm>
            <a:off x="0" y="2815772"/>
            <a:ext cx="8973600" cy="451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8500" dirty="0"/>
              <a:t>Aviation Safety: Data-Driven Aircraft Selection</a:t>
            </a:r>
            <a:endParaRPr sz="8500" dirty="0"/>
          </a:p>
        </p:txBody>
      </p:sp>
      <p:grpSp>
        <p:nvGrpSpPr>
          <p:cNvPr id="211" name="Google Shape;211;p11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212" name="Google Shape;212;p11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213" name="Google Shape;213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5" name="Google Shape;215;p11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216" name="Google Shape;216;p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8" name="Google Shape;218;p11"/>
          <p:cNvGrpSpPr/>
          <p:nvPr/>
        </p:nvGrpSpPr>
        <p:grpSpPr>
          <a:xfrm>
            <a:off x="-896468" y="7360068"/>
            <a:ext cx="8302464" cy="1098251"/>
            <a:chOff x="0" y="-38100"/>
            <a:chExt cx="2186657" cy="289251"/>
          </a:xfrm>
        </p:grpSpPr>
        <p:sp>
          <p:nvSpPr>
            <p:cNvPr id="219" name="Google Shape;219;p11"/>
            <p:cNvSpPr/>
            <p:nvPr/>
          </p:nvSpPr>
          <p:spPr>
            <a:xfrm>
              <a:off x="0" y="0"/>
              <a:ext cx="2186657" cy="251151"/>
            </a:xfrm>
            <a:custGeom>
              <a:avLst/>
              <a:gdLst/>
              <a:ahLst/>
              <a:cxnLst/>
              <a:rect l="l" t="t" r="r" b="b"/>
              <a:pathLst>
                <a:path w="2186657" h="251151" extrusionOk="0">
                  <a:moveTo>
                    <a:pt x="47557" y="0"/>
                  </a:moveTo>
                  <a:lnTo>
                    <a:pt x="2139100" y="0"/>
                  </a:lnTo>
                  <a:cubicBezTo>
                    <a:pt x="2151713" y="0"/>
                    <a:pt x="2163809" y="5010"/>
                    <a:pt x="2172728" y="13929"/>
                  </a:cubicBezTo>
                  <a:cubicBezTo>
                    <a:pt x="2181647" y="22848"/>
                    <a:pt x="2186657" y="34944"/>
                    <a:pt x="2186657" y="47557"/>
                  </a:cubicBezTo>
                  <a:lnTo>
                    <a:pt x="2186657" y="203595"/>
                  </a:lnTo>
                  <a:cubicBezTo>
                    <a:pt x="2186657" y="216207"/>
                    <a:pt x="2181647" y="228304"/>
                    <a:pt x="2172728" y="237222"/>
                  </a:cubicBezTo>
                  <a:cubicBezTo>
                    <a:pt x="2163809" y="246141"/>
                    <a:pt x="2151713" y="251151"/>
                    <a:pt x="2139100" y="251151"/>
                  </a:cubicBezTo>
                  <a:lnTo>
                    <a:pt x="47557" y="251151"/>
                  </a:lnTo>
                  <a:cubicBezTo>
                    <a:pt x="34944" y="251151"/>
                    <a:pt x="22848" y="246141"/>
                    <a:pt x="13929" y="237222"/>
                  </a:cubicBezTo>
                  <a:cubicBezTo>
                    <a:pt x="5010" y="228304"/>
                    <a:pt x="0" y="216207"/>
                    <a:pt x="0" y="203595"/>
                  </a:cubicBezTo>
                  <a:lnTo>
                    <a:pt x="0" y="47557"/>
                  </a:lnTo>
                  <a:cubicBezTo>
                    <a:pt x="0" y="34944"/>
                    <a:pt x="5010" y="22848"/>
                    <a:pt x="13929" y="13929"/>
                  </a:cubicBezTo>
                  <a:cubicBezTo>
                    <a:pt x="22848" y="5010"/>
                    <a:pt x="34944" y="0"/>
                    <a:pt x="47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1"/>
            <p:cNvSpPr txBox="1"/>
            <p:nvPr/>
          </p:nvSpPr>
          <p:spPr>
            <a:xfrm>
              <a:off x="0" y="-38100"/>
              <a:ext cx="2186657" cy="2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11"/>
          <p:cNvGrpSpPr/>
          <p:nvPr/>
        </p:nvGrpSpPr>
        <p:grpSpPr>
          <a:xfrm>
            <a:off x="6169020" y="7360068"/>
            <a:ext cx="1926561" cy="1098251"/>
            <a:chOff x="0" y="-38100"/>
            <a:chExt cx="507407" cy="289251"/>
          </a:xfrm>
        </p:grpSpPr>
        <p:sp>
          <p:nvSpPr>
            <p:cNvPr id="222" name="Google Shape;222;p11"/>
            <p:cNvSpPr/>
            <p:nvPr/>
          </p:nvSpPr>
          <p:spPr>
            <a:xfrm>
              <a:off x="0" y="0"/>
              <a:ext cx="507407" cy="251151"/>
            </a:xfrm>
            <a:custGeom>
              <a:avLst/>
              <a:gdLst/>
              <a:ahLst/>
              <a:cxnLst/>
              <a:rect l="l" t="t" r="r" b="b"/>
              <a:pathLst>
                <a:path w="507407" h="251151" extrusionOk="0">
                  <a:moveTo>
                    <a:pt x="125576" y="0"/>
                  </a:moveTo>
                  <a:lnTo>
                    <a:pt x="381831" y="0"/>
                  </a:lnTo>
                  <a:cubicBezTo>
                    <a:pt x="415136" y="0"/>
                    <a:pt x="447077" y="13230"/>
                    <a:pt x="470627" y="36780"/>
                  </a:cubicBezTo>
                  <a:cubicBezTo>
                    <a:pt x="494177" y="60330"/>
                    <a:pt x="507407" y="92271"/>
                    <a:pt x="507407" y="125576"/>
                  </a:cubicBezTo>
                  <a:lnTo>
                    <a:pt x="507407" y="125576"/>
                  </a:lnTo>
                  <a:cubicBezTo>
                    <a:pt x="507407" y="194929"/>
                    <a:pt x="451185" y="251151"/>
                    <a:pt x="381831" y="251151"/>
                  </a:cubicBezTo>
                  <a:lnTo>
                    <a:pt x="125576" y="251151"/>
                  </a:lnTo>
                  <a:cubicBezTo>
                    <a:pt x="56222" y="251151"/>
                    <a:pt x="0" y="194929"/>
                    <a:pt x="0" y="125576"/>
                  </a:cubicBezTo>
                  <a:lnTo>
                    <a:pt x="0" y="125576"/>
                  </a:lnTo>
                  <a:cubicBezTo>
                    <a:pt x="0" y="56222"/>
                    <a:pt x="56222" y="0"/>
                    <a:pt x="125576" y="0"/>
                  </a:cubicBezTo>
                  <a:close/>
                </a:path>
              </a:pathLst>
            </a:custGeom>
            <a:solidFill>
              <a:srgbClr val="FFE3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1"/>
            <p:cNvSpPr txBox="1"/>
            <p:nvPr/>
          </p:nvSpPr>
          <p:spPr>
            <a:xfrm>
              <a:off x="0" y="-38100"/>
              <a:ext cx="507407" cy="28925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47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11"/>
          <p:cNvSpPr txBox="1"/>
          <p:nvPr/>
        </p:nvSpPr>
        <p:spPr>
          <a:xfrm>
            <a:off x="890224" y="7649737"/>
            <a:ext cx="3194149" cy="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BFBEBE"/>
                </a:solidFill>
                <a:latin typeface="Open Sans"/>
                <a:ea typeface="Open Sans"/>
                <a:cs typeface="Open Sans"/>
                <a:sym typeface="Open Sans"/>
              </a:rPr>
              <a:t>PRESENTATION</a:t>
            </a:r>
            <a:endParaRPr/>
          </a:p>
        </p:txBody>
      </p:sp>
      <p:sp>
        <p:nvSpPr>
          <p:cNvPr id="237" name="Google Shape;237;p11"/>
          <p:cNvSpPr txBox="1"/>
          <p:nvPr/>
        </p:nvSpPr>
        <p:spPr>
          <a:xfrm flipV="1">
            <a:off x="16265650" y="791559"/>
            <a:ext cx="936810" cy="27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38" name="Google Shape;23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0250" y="1756050"/>
            <a:ext cx="7237852" cy="6774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3028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4" name="Google Shape;534;p20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535" name="Google Shape;535;p20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536" name="Google Shape;536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8" name="Google Shape;538;p20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539" name="Google Shape;539;p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20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41" name="Google Shape;541;p20"/>
          <p:cNvGrpSpPr/>
          <p:nvPr/>
        </p:nvGrpSpPr>
        <p:grpSpPr>
          <a:xfrm>
            <a:off x="11027585" y="199543"/>
            <a:ext cx="1914842" cy="760672"/>
            <a:chOff x="0" y="-57150"/>
            <a:chExt cx="504320" cy="200341"/>
          </a:xfrm>
        </p:grpSpPr>
        <p:sp>
          <p:nvSpPr>
            <p:cNvPr id="542" name="Google Shape;542;p20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20"/>
          <p:cNvGrpSpPr/>
          <p:nvPr/>
        </p:nvGrpSpPr>
        <p:grpSpPr>
          <a:xfrm>
            <a:off x="13347296" y="199543"/>
            <a:ext cx="1914842" cy="760672"/>
            <a:chOff x="0" y="-57150"/>
            <a:chExt cx="504320" cy="200341"/>
          </a:xfrm>
        </p:grpSpPr>
        <p:sp>
          <p:nvSpPr>
            <p:cNvPr id="545" name="Google Shape;545;p20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7" name="Google Shape;547;p20"/>
          <p:cNvGrpSpPr/>
          <p:nvPr/>
        </p:nvGrpSpPr>
        <p:grpSpPr>
          <a:xfrm>
            <a:off x="15669260" y="199543"/>
            <a:ext cx="1914842" cy="760672"/>
            <a:chOff x="0" y="-57150"/>
            <a:chExt cx="504320" cy="200341"/>
          </a:xfrm>
        </p:grpSpPr>
        <p:sp>
          <p:nvSpPr>
            <p:cNvPr id="548" name="Google Shape;548;p20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p20"/>
          <p:cNvSpPr txBox="1"/>
          <p:nvPr/>
        </p:nvSpPr>
        <p:spPr>
          <a:xfrm>
            <a:off x="1794462" y="514601"/>
            <a:ext cx="1460302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552" name="Google Shape;552;p20"/>
          <p:cNvSpPr txBox="1"/>
          <p:nvPr/>
        </p:nvSpPr>
        <p:spPr>
          <a:xfrm>
            <a:off x="13825277" y="489938"/>
            <a:ext cx="961132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53" name="Google Shape;553;p20"/>
          <p:cNvSpPr txBox="1"/>
          <p:nvPr/>
        </p:nvSpPr>
        <p:spPr>
          <a:xfrm>
            <a:off x="16050902" y="489938"/>
            <a:ext cx="1151558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556" name="Google Shape;556;p20"/>
          <p:cNvSpPr txBox="1"/>
          <p:nvPr/>
        </p:nvSpPr>
        <p:spPr>
          <a:xfrm>
            <a:off x="1194109" y="7879629"/>
            <a:ext cx="3538878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Critical Phases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45% of accidents occur in final approach – but newer avionics reduce </a:t>
            </a:r>
            <a:r>
              <a:rPr lang="en-US" sz="3200" dirty="0"/>
              <a:t>this </a:t>
            </a:r>
            <a:r>
              <a:rPr lang="en-US" sz="3200" dirty="0" smtClean="0"/>
              <a:t>by </a:t>
            </a:r>
            <a:r>
              <a:rPr lang="en-US" sz="3200" dirty="0"/>
              <a:t>28%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76" y="4702629"/>
            <a:ext cx="6973060" cy="39625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98579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21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568" name="Google Shape;568;p21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569" name="Google Shape;569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1" name="Google Shape;571;p21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572" name="Google Shape;572;p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1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4" name="Google Shape;574;p21"/>
          <p:cNvGrpSpPr/>
          <p:nvPr/>
        </p:nvGrpSpPr>
        <p:grpSpPr>
          <a:xfrm>
            <a:off x="11027585" y="199543"/>
            <a:ext cx="1914842" cy="760672"/>
            <a:chOff x="0" y="-57150"/>
            <a:chExt cx="504320" cy="200341"/>
          </a:xfrm>
        </p:grpSpPr>
        <p:sp>
          <p:nvSpPr>
            <p:cNvPr id="575" name="Google Shape;575;p21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1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7" name="Google Shape;577;p21"/>
          <p:cNvGrpSpPr/>
          <p:nvPr/>
        </p:nvGrpSpPr>
        <p:grpSpPr>
          <a:xfrm>
            <a:off x="13347296" y="199543"/>
            <a:ext cx="1914842" cy="760672"/>
            <a:chOff x="0" y="-57150"/>
            <a:chExt cx="504320" cy="200341"/>
          </a:xfrm>
        </p:grpSpPr>
        <p:sp>
          <p:nvSpPr>
            <p:cNvPr id="578" name="Google Shape;578;p21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1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80" name="Google Shape;580;p21"/>
          <p:cNvGrpSpPr/>
          <p:nvPr/>
        </p:nvGrpSpPr>
        <p:grpSpPr>
          <a:xfrm>
            <a:off x="15669260" y="199543"/>
            <a:ext cx="1914842" cy="760672"/>
            <a:chOff x="0" y="-57150"/>
            <a:chExt cx="504320" cy="200341"/>
          </a:xfrm>
        </p:grpSpPr>
        <p:sp>
          <p:nvSpPr>
            <p:cNvPr id="581" name="Google Shape;581;p21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1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83" name="Google Shape;583;p21"/>
          <p:cNvSpPr txBox="1"/>
          <p:nvPr/>
        </p:nvSpPr>
        <p:spPr>
          <a:xfrm>
            <a:off x="11560734" y="489938"/>
            <a:ext cx="848544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84" name="Google Shape;584;p21"/>
          <p:cNvSpPr txBox="1"/>
          <p:nvPr/>
        </p:nvSpPr>
        <p:spPr>
          <a:xfrm>
            <a:off x="1794462" y="514601"/>
            <a:ext cx="1460302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585" name="Google Shape;585;p21"/>
          <p:cNvSpPr txBox="1"/>
          <p:nvPr/>
        </p:nvSpPr>
        <p:spPr>
          <a:xfrm>
            <a:off x="13825277" y="489938"/>
            <a:ext cx="961132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86" name="Google Shape;586;p21"/>
          <p:cNvSpPr txBox="1"/>
          <p:nvPr/>
        </p:nvSpPr>
        <p:spPr>
          <a:xfrm>
            <a:off x="16050902" y="489938"/>
            <a:ext cx="1151558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1874838"/>
            <a:ext cx="15249525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Recommendations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9709150" y="4138613"/>
            <a:ext cx="8578850" cy="4525962"/>
          </a:xfrm>
        </p:spPr>
        <p:txBody>
          <a:bodyPr>
            <a:normAutofit/>
          </a:bodyPr>
          <a:lstStyle/>
          <a:p>
            <a:r>
              <a:rPr lang="en-US" sz="3200" b="1" dirty="0"/>
              <a:t>Prioritize:</a:t>
            </a:r>
            <a:r>
              <a:rPr lang="en-US" sz="3200" dirty="0"/>
              <a:t> Boeing 737-800 or Airbus A320 models (proven safety</a:t>
            </a:r>
            <a:r>
              <a:rPr lang="en-US" sz="3200" dirty="0" smtClean="0"/>
              <a:t>)</a:t>
            </a:r>
          </a:p>
          <a:p>
            <a:endParaRPr lang="en-US" sz="3200" dirty="0"/>
          </a:p>
          <a:p>
            <a:r>
              <a:rPr lang="en-US" sz="3200" b="1" dirty="0"/>
              <a:t>Avoid:</a:t>
            </a:r>
            <a:r>
              <a:rPr lang="en-US" sz="3200" dirty="0"/>
              <a:t> Piston-engine aircraft for commercial ops (7× higher risk</a:t>
            </a:r>
            <a:r>
              <a:rPr lang="en-US" sz="3200" dirty="0" smtClean="0"/>
              <a:t>)</a:t>
            </a:r>
          </a:p>
          <a:p>
            <a:endParaRPr lang="en-US" sz="3200" dirty="0"/>
          </a:p>
          <a:p>
            <a:r>
              <a:rPr lang="en-US" sz="3200" b="1" dirty="0"/>
              <a:t>Invest:</a:t>
            </a:r>
            <a:r>
              <a:rPr lang="en-US" sz="3200" dirty="0"/>
              <a:t> In weather detection systems ($2M/plane ROI in 5 years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2"/>
          <a:stretch/>
        </p:blipFill>
        <p:spPr>
          <a:xfrm>
            <a:off x="261256" y="3017848"/>
            <a:ext cx="7390272" cy="53641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1258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8" name="Google Shape;628;p22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629" name="Google Shape;629;p22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630" name="Google Shape;630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22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633" name="Google Shape;633;p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2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5" name="Google Shape;635;p22"/>
          <p:cNvGrpSpPr/>
          <p:nvPr/>
        </p:nvGrpSpPr>
        <p:grpSpPr>
          <a:xfrm>
            <a:off x="11027585" y="199543"/>
            <a:ext cx="1914842" cy="760672"/>
            <a:chOff x="0" y="-57150"/>
            <a:chExt cx="504320" cy="200341"/>
          </a:xfrm>
        </p:grpSpPr>
        <p:sp>
          <p:nvSpPr>
            <p:cNvPr id="636" name="Google Shape;636;p22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2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8" name="Google Shape;638;p22"/>
          <p:cNvGrpSpPr/>
          <p:nvPr/>
        </p:nvGrpSpPr>
        <p:grpSpPr>
          <a:xfrm>
            <a:off x="13347296" y="199543"/>
            <a:ext cx="1914842" cy="760672"/>
            <a:chOff x="0" y="-57150"/>
            <a:chExt cx="504320" cy="200341"/>
          </a:xfrm>
        </p:grpSpPr>
        <p:sp>
          <p:nvSpPr>
            <p:cNvPr id="639" name="Google Shape;639;p22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2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1" name="Google Shape;641;p22"/>
          <p:cNvGrpSpPr/>
          <p:nvPr/>
        </p:nvGrpSpPr>
        <p:grpSpPr>
          <a:xfrm>
            <a:off x="15669260" y="199543"/>
            <a:ext cx="1914842" cy="760672"/>
            <a:chOff x="0" y="-57150"/>
            <a:chExt cx="504320" cy="200341"/>
          </a:xfrm>
        </p:grpSpPr>
        <p:sp>
          <p:nvSpPr>
            <p:cNvPr id="642" name="Google Shape;642;p22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2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4" name="Google Shape;644;p22"/>
          <p:cNvSpPr txBox="1"/>
          <p:nvPr/>
        </p:nvSpPr>
        <p:spPr>
          <a:xfrm>
            <a:off x="11560734" y="489938"/>
            <a:ext cx="848544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645" name="Google Shape;645;p22"/>
          <p:cNvSpPr txBox="1"/>
          <p:nvPr/>
        </p:nvSpPr>
        <p:spPr>
          <a:xfrm>
            <a:off x="1794462" y="514601"/>
            <a:ext cx="1460302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646" name="Google Shape;646;p22"/>
          <p:cNvSpPr txBox="1"/>
          <p:nvPr/>
        </p:nvSpPr>
        <p:spPr>
          <a:xfrm>
            <a:off x="13825277" y="489938"/>
            <a:ext cx="961132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647" name="Google Shape;647;p22"/>
          <p:cNvSpPr txBox="1"/>
          <p:nvPr/>
        </p:nvSpPr>
        <p:spPr>
          <a:xfrm>
            <a:off x="16050902" y="489938"/>
            <a:ext cx="1151558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Next Steps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Phase 1: Lease 3-5 recommended </a:t>
            </a:r>
            <a:r>
              <a:rPr lang="en-US" sz="3200" dirty="0" smtClean="0"/>
              <a:t>models.</a:t>
            </a:r>
          </a:p>
          <a:p>
            <a:endParaRPr lang="en-US" sz="3200" dirty="0"/>
          </a:p>
          <a:p>
            <a:r>
              <a:rPr lang="en-US" sz="3200" dirty="0"/>
              <a:t>Phase 2: Pilot </a:t>
            </a:r>
            <a:r>
              <a:rPr lang="en-US" sz="3200" dirty="0" smtClean="0"/>
              <a:t>training.</a:t>
            </a:r>
          </a:p>
          <a:p>
            <a:endParaRPr lang="en-US" sz="3200" dirty="0"/>
          </a:p>
          <a:p>
            <a:r>
              <a:rPr lang="en-US" sz="3200" dirty="0"/>
              <a:t>Phase 3: Insurance negotiations using this </a:t>
            </a:r>
            <a:r>
              <a:rPr lang="en-US" sz="3200" dirty="0" smtClean="0"/>
              <a:t>data.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4" y="4139075"/>
            <a:ext cx="6706452" cy="44943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3029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3" name="Google Shape;663;p23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664" name="Google Shape;664;p23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665" name="Google Shape;665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6" name="Google Shape;666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7" name="Google Shape;667;p23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668" name="Google Shape;668;p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2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70" name="Google Shape;670;p23"/>
          <p:cNvGrpSpPr/>
          <p:nvPr/>
        </p:nvGrpSpPr>
        <p:grpSpPr>
          <a:xfrm>
            <a:off x="11027585" y="199543"/>
            <a:ext cx="1914842" cy="760672"/>
            <a:chOff x="0" y="-57150"/>
            <a:chExt cx="504320" cy="200341"/>
          </a:xfrm>
        </p:grpSpPr>
        <p:sp>
          <p:nvSpPr>
            <p:cNvPr id="671" name="Google Shape;671;p23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3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3" name="Google Shape;673;p23"/>
          <p:cNvGrpSpPr/>
          <p:nvPr/>
        </p:nvGrpSpPr>
        <p:grpSpPr>
          <a:xfrm>
            <a:off x="13347296" y="199543"/>
            <a:ext cx="1914842" cy="760672"/>
            <a:chOff x="0" y="-57150"/>
            <a:chExt cx="504320" cy="200341"/>
          </a:xfrm>
        </p:grpSpPr>
        <p:sp>
          <p:nvSpPr>
            <p:cNvPr id="674" name="Google Shape;674;p23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3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6" name="Google Shape;676;p23"/>
          <p:cNvGrpSpPr/>
          <p:nvPr/>
        </p:nvGrpSpPr>
        <p:grpSpPr>
          <a:xfrm>
            <a:off x="15669260" y="199543"/>
            <a:ext cx="1914842" cy="760672"/>
            <a:chOff x="0" y="-57150"/>
            <a:chExt cx="504320" cy="200341"/>
          </a:xfrm>
        </p:grpSpPr>
        <p:sp>
          <p:nvSpPr>
            <p:cNvPr id="677" name="Google Shape;677;p23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3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79" name="Google Shape;679;p23"/>
          <p:cNvSpPr txBox="1"/>
          <p:nvPr/>
        </p:nvSpPr>
        <p:spPr>
          <a:xfrm>
            <a:off x="11560734" y="489938"/>
            <a:ext cx="848544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680" name="Google Shape;680;p23"/>
          <p:cNvSpPr txBox="1"/>
          <p:nvPr/>
        </p:nvSpPr>
        <p:spPr>
          <a:xfrm>
            <a:off x="1794462" y="514601"/>
            <a:ext cx="1460302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/>
          </a:p>
        </p:txBody>
      </p:sp>
      <p:sp>
        <p:nvSpPr>
          <p:cNvPr id="681" name="Google Shape;681;p23"/>
          <p:cNvSpPr txBox="1"/>
          <p:nvPr/>
        </p:nvSpPr>
        <p:spPr>
          <a:xfrm>
            <a:off x="13825277" y="489938"/>
            <a:ext cx="961132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682" name="Google Shape;682;p23"/>
          <p:cNvSpPr txBox="1"/>
          <p:nvPr/>
        </p:nvSpPr>
        <p:spPr>
          <a:xfrm>
            <a:off x="16050902" y="489938"/>
            <a:ext cx="1151558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pic>
        <p:nvPicPr>
          <p:cNvPr id="685" name="Google Shape;6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295095">
            <a:off x="-1640569" y="3231408"/>
            <a:ext cx="11210177" cy="722527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Thank You &amp; Q&amp;A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Thank you! </a:t>
            </a:r>
          </a:p>
          <a:p>
            <a:r>
              <a:rPr lang="en-US" sz="3600" dirty="0" smtClean="0"/>
              <a:t>Contact</a:t>
            </a:r>
            <a:r>
              <a:rPr lang="en-US" sz="3600" dirty="0"/>
              <a:t>:</a:t>
            </a:r>
          </a:p>
          <a:p>
            <a:pPr lvl="1"/>
            <a:r>
              <a:rPr lang="en-US" sz="3600" dirty="0" smtClean="0"/>
              <a:t>Leslie Nungi</a:t>
            </a:r>
            <a:endParaRPr lang="en-US" sz="3600" dirty="0"/>
          </a:p>
          <a:p>
            <a:pPr lvl="1"/>
            <a:r>
              <a:rPr lang="en-US" sz="3600" dirty="0"/>
              <a:t>LinkedIn</a:t>
            </a:r>
          </a:p>
          <a:p>
            <a:pPr lvl="1"/>
            <a:r>
              <a:rPr lang="en-US" sz="4000" dirty="0"/>
              <a:t> leslie.nungi@student.moringaschool.com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0" name="Google Shape;7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590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26"/>
          <p:cNvSpPr txBox="1"/>
          <p:nvPr/>
        </p:nvSpPr>
        <p:spPr>
          <a:xfrm>
            <a:off x="6368100" y="6049650"/>
            <a:ext cx="11136300" cy="1446550"/>
          </a:xfrm>
          <a:prstGeom prst="rect">
            <a:avLst/>
          </a:prstGeom>
          <a:noFill/>
          <a:ln>
            <a:noFill/>
          </a:ln>
          <a:effectLst>
            <a:outerShdw blurRad="57150" dist="114300" dir="8040000" algn="bl" rotWithShape="0">
              <a:srgbClr val="000000">
                <a:alpha val="21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smtClean="0">
                <a:solidFill>
                  <a:srgbClr val="FFFFFF"/>
                </a:solidFill>
                <a:latin typeface="Montserrat"/>
                <a:sym typeface="Montserrat"/>
              </a:rPr>
              <a:t>FIN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5020" y="-120606"/>
            <a:ext cx="24320051" cy="1392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" name="Google Shape;244;p12"/>
          <p:cNvGrpSpPr/>
          <p:nvPr/>
        </p:nvGrpSpPr>
        <p:grpSpPr>
          <a:xfrm>
            <a:off x="1048140" y="3696347"/>
            <a:ext cx="2894305" cy="2894305"/>
            <a:chOff x="0" y="0"/>
            <a:chExt cx="812800" cy="812800"/>
          </a:xfrm>
        </p:grpSpPr>
        <p:sp>
          <p:nvSpPr>
            <p:cNvPr id="245" name="Google Shape;245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7" name="Google Shape;247;p12"/>
          <p:cNvGrpSpPr/>
          <p:nvPr/>
        </p:nvGrpSpPr>
        <p:grpSpPr>
          <a:xfrm>
            <a:off x="6879911" y="3696347"/>
            <a:ext cx="2894305" cy="2894305"/>
            <a:chOff x="0" y="0"/>
            <a:chExt cx="812800" cy="812800"/>
          </a:xfrm>
        </p:grpSpPr>
        <p:sp>
          <p:nvSpPr>
            <p:cNvPr id="248" name="Google Shape;248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" name="Google Shape;250;p12"/>
          <p:cNvGrpSpPr/>
          <p:nvPr/>
        </p:nvGrpSpPr>
        <p:grpSpPr>
          <a:xfrm>
            <a:off x="12711681" y="3696347"/>
            <a:ext cx="2894305" cy="2894305"/>
            <a:chOff x="0" y="0"/>
            <a:chExt cx="812800" cy="812800"/>
          </a:xfrm>
        </p:grpSpPr>
        <p:sp>
          <p:nvSpPr>
            <p:cNvPr id="251" name="Google Shape;251;p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 extrusionOk="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14300" cap="sq" cmpd="sng">
              <a:solidFill>
                <a:srgbClr val="FFE34B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12"/>
          <p:cNvSpPr txBox="1"/>
          <p:nvPr/>
        </p:nvSpPr>
        <p:spPr>
          <a:xfrm>
            <a:off x="1028700" y="1982541"/>
            <a:ext cx="16507551" cy="117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/>
          </a:p>
        </p:txBody>
      </p:sp>
      <p:sp>
        <p:nvSpPr>
          <p:cNvPr id="254" name="Google Shape;254;p12"/>
          <p:cNvSpPr txBox="1"/>
          <p:nvPr/>
        </p:nvSpPr>
        <p:spPr>
          <a:xfrm>
            <a:off x="1690619" y="4445636"/>
            <a:ext cx="1769816" cy="14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1" i="0" u="none" strike="noStrike" cap="none">
                <a:solidFill>
                  <a:srgbClr val="BFBEBE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7354828" y="4445636"/>
            <a:ext cx="1944470" cy="14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1" i="0" u="none" strike="noStrike" cap="none">
                <a:solidFill>
                  <a:srgbClr val="BFBEBE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/>
          </a:p>
        </p:txBody>
      </p:sp>
      <p:sp>
        <p:nvSpPr>
          <p:cNvPr id="256" name="Google Shape;256;p12"/>
          <p:cNvSpPr txBox="1"/>
          <p:nvPr/>
        </p:nvSpPr>
        <p:spPr>
          <a:xfrm>
            <a:off x="13190850" y="4445636"/>
            <a:ext cx="1935968" cy="1443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799" b="1" i="0" u="none" strike="noStrike" cap="none">
                <a:solidFill>
                  <a:srgbClr val="BFBEBE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/>
          </a:p>
        </p:txBody>
      </p:sp>
      <p:sp>
        <p:nvSpPr>
          <p:cNvPr id="257" name="Google Shape;257;p12"/>
          <p:cNvSpPr txBox="1"/>
          <p:nvPr/>
        </p:nvSpPr>
        <p:spPr>
          <a:xfrm>
            <a:off x="1048140" y="7369903"/>
            <a:ext cx="3276321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/>
          </a:p>
        </p:txBody>
      </p:sp>
      <p:grpSp>
        <p:nvGrpSpPr>
          <p:cNvPr id="258" name="Google Shape;258;p12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259" name="Google Shape;259;p12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260" name="Google Shape;260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12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263" name="Google Shape;263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8" name="Google Shape;278;p12"/>
          <p:cNvSpPr txBox="1"/>
          <p:nvPr/>
        </p:nvSpPr>
        <p:spPr>
          <a:xfrm>
            <a:off x="6925804" y="7369903"/>
            <a:ext cx="3306074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smtClean="0">
                <a:solidFill>
                  <a:srgbClr val="FFFFFF"/>
                </a:solidFill>
                <a:latin typeface="Montserrat"/>
                <a:sym typeface="Montserrat"/>
              </a:rPr>
              <a:t>My project</a:t>
            </a:r>
            <a:endParaRPr sz="3600" dirty="0"/>
          </a:p>
        </p:txBody>
      </p:sp>
      <p:sp>
        <p:nvSpPr>
          <p:cNvPr id="281" name="Google Shape;281;p12"/>
          <p:cNvSpPr txBox="1"/>
          <p:nvPr/>
        </p:nvSpPr>
        <p:spPr>
          <a:xfrm>
            <a:off x="12832203" y="7369903"/>
            <a:ext cx="379447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ABOUT </a:t>
            </a:r>
            <a:r>
              <a:rPr lang="en-US" sz="3000" b="1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190679"/>
            <a:ext cx="24320051" cy="1392939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3"/>
          <p:cNvSpPr txBox="1"/>
          <p:nvPr/>
        </p:nvSpPr>
        <p:spPr>
          <a:xfrm>
            <a:off x="1028700" y="1903144"/>
            <a:ext cx="9759129" cy="117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/>
          </a:p>
        </p:txBody>
      </p:sp>
      <p:grpSp>
        <p:nvGrpSpPr>
          <p:cNvPr id="289" name="Google Shape;289;p13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290" name="Google Shape;290;p13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291" name="Google Shape;291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3" name="Google Shape;293;p13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294" name="Google Shape;294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3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9" name="Google Shape;309;p13"/>
          <p:cNvSpPr txBox="1"/>
          <p:nvPr/>
        </p:nvSpPr>
        <p:spPr>
          <a:xfrm>
            <a:off x="1028700" y="3372450"/>
            <a:ext cx="8778979" cy="621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As we expand into aviation, our $250M </a:t>
            </a:r>
            <a:r>
              <a:rPr lang="en-US" sz="3200" dirty="0" smtClean="0">
                <a:solidFill>
                  <a:schemeClr val="bg1"/>
                </a:solidFill>
              </a:rPr>
              <a:t>investment </a:t>
            </a:r>
            <a:r>
              <a:rPr lang="en-US" sz="3200" dirty="0">
                <a:solidFill>
                  <a:schemeClr val="bg1"/>
                </a:solidFill>
              </a:rPr>
              <a:t>decisions require confidence in safety. After analyzing 60+ years of accident data, we’ve identified: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Top 3 safest aircraft models</a:t>
            </a:r>
            <a:r>
              <a:rPr lang="en-US" sz="3200" dirty="0">
                <a:solidFill>
                  <a:schemeClr val="bg1"/>
                </a:solidFill>
              </a:rPr>
              <a:t> with 40% better safety records than industry averages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Hidden risk factors</a:t>
            </a:r>
            <a:r>
              <a:rPr lang="en-US" sz="3200" dirty="0">
                <a:solidFill>
                  <a:schemeClr val="bg1"/>
                </a:solidFill>
              </a:rPr>
              <a:t> affecting 72% of severe accidents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b="1" dirty="0">
                <a:solidFill>
                  <a:schemeClr val="bg1"/>
                </a:solidFill>
              </a:rPr>
              <a:t>Cost-effective technologies</a:t>
            </a:r>
            <a:r>
              <a:rPr lang="en-US" sz="3200" dirty="0">
                <a:solidFill>
                  <a:schemeClr val="bg1"/>
                </a:solidFill>
              </a:rPr>
              <a:t> to reduce incident likelihood by 35%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This presentation will transform raw data into actionable acquisition strategies</a:t>
            </a:r>
          </a:p>
          <a:p>
            <a:pPr marL="342900" lvl="0" indent="-342900">
              <a:lnSpc>
                <a:spcPct val="140016"/>
              </a:lnSpc>
              <a:buFont typeface="Arial" panose="020B0604020202020204" pitchFamily="34" charset="0"/>
              <a:buChar char="•"/>
            </a:pPr>
            <a:endParaRPr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6885">
            <a:off x="11027584" y="3667805"/>
            <a:ext cx="5888815" cy="40175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14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317" name="Google Shape;317;p14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318" name="Google Shape;31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14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321" name="Google Shape;32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14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2" name="Google Shape;332;p14"/>
          <p:cNvSpPr txBox="1"/>
          <p:nvPr/>
        </p:nvSpPr>
        <p:spPr>
          <a:xfrm>
            <a:off x="1063416" y="2060370"/>
            <a:ext cx="16195884" cy="117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WELCOME TO PRESENTATION</a:t>
            </a:r>
            <a:endParaRPr dirty="0"/>
          </a:p>
        </p:txBody>
      </p:sp>
      <p:sp>
        <p:nvSpPr>
          <p:cNvPr id="337" name="Google Shape;337;p14"/>
          <p:cNvSpPr txBox="1"/>
          <p:nvPr/>
        </p:nvSpPr>
        <p:spPr>
          <a:xfrm>
            <a:off x="1069354" y="3664739"/>
            <a:ext cx="15557326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I'm Leslie Nungi, </a:t>
            </a:r>
            <a:r>
              <a:rPr lang="en-US" sz="2800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I'll be sharing with you my beautiful ideas</a:t>
            </a:r>
            <a:r>
              <a:rPr lang="en-US" sz="2499" b="0" i="0" u="none" strike="noStrike" cap="none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-US" sz="2499" b="0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/>
          </a:p>
        </p:txBody>
      </p:sp>
      <p:pic>
        <p:nvPicPr>
          <p:cNvPr id="338" name="Google Shape;33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150" y="4335275"/>
            <a:ext cx="16148992" cy="5062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15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345" name="Google Shape;345;p15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346" name="Google Shape;34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8" name="Google Shape;348;p15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349" name="Google Shape;34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1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15"/>
          <p:cNvSpPr txBox="1"/>
          <p:nvPr/>
        </p:nvSpPr>
        <p:spPr>
          <a:xfrm>
            <a:off x="1227874" y="2061217"/>
            <a:ext cx="16195884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15000"/>
              </a:lnSpc>
            </a:pPr>
            <a:r>
              <a:rPr lang="en-US" sz="3600" dirty="0" smtClean="0"/>
              <a:t>Our analysis </a:t>
            </a:r>
            <a:r>
              <a:rPr lang="en-US" sz="3600" dirty="0"/>
              <a:t>identified the safest aircraft for our new aviation </a:t>
            </a:r>
            <a:r>
              <a:rPr lang="en-US" sz="3600" dirty="0" smtClean="0"/>
              <a:t>venture</a:t>
            </a:r>
            <a:endParaRPr sz="3600" dirty="0"/>
          </a:p>
        </p:txBody>
      </p:sp>
      <p:sp>
        <p:nvSpPr>
          <p:cNvPr id="373" name="Google Shape;373;p15"/>
          <p:cNvSpPr txBox="1"/>
          <p:nvPr/>
        </p:nvSpPr>
        <p:spPr>
          <a:xfrm>
            <a:off x="10261696" y="3276382"/>
            <a:ext cx="4584125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WE </a:t>
            </a:r>
            <a:r>
              <a:rPr lang="en-US" sz="3000" b="1" i="0" u="none" strike="noStrike" cap="none" dirty="0" smtClean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DID </a:t>
            </a:r>
            <a:endParaRPr dirty="0"/>
          </a:p>
        </p:txBody>
      </p:sp>
      <p:sp>
        <p:nvSpPr>
          <p:cNvPr id="375" name="Google Shape;375;p15"/>
          <p:cNvSpPr txBox="1"/>
          <p:nvPr/>
        </p:nvSpPr>
        <p:spPr>
          <a:xfrm>
            <a:off x="1063416" y="7565095"/>
            <a:ext cx="4584125" cy="53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 dirty="0"/>
          </a:p>
        </p:txBody>
      </p:sp>
      <p:sp>
        <p:nvSpPr>
          <p:cNvPr id="376" name="Google Shape;376;p15"/>
          <p:cNvSpPr txBox="1"/>
          <p:nvPr/>
        </p:nvSpPr>
        <p:spPr>
          <a:xfrm>
            <a:off x="8358207" y="4329318"/>
            <a:ext cx="8253393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Analyzed 60+ years of NTSB accident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Evaluated 76,000+ incidents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Focused on safety metrics manufacturers don't advertise</a:t>
            </a:r>
          </a:p>
          <a:p>
            <a:r>
              <a:rPr lang="en-US" sz="3200" dirty="0"/>
              <a:t/>
            </a:r>
            <a:br>
              <a:rPr lang="en-US" sz="3200" dirty="0"/>
            </a:br>
            <a:endParaRPr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57" y="2698314"/>
            <a:ext cx="7643550" cy="640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3029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3" name="Google Shape;383;p16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384" name="Google Shape;384;p16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385" name="Google Shape;385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7" name="Google Shape;387;p16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388" name="Google Shape;388;p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16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322" y="2547257"/>
            <a:ext cx="6084907" cy="568234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68293" y="2097768"/>
            <a:ext cx="10951029" cy="1470000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Business </a:t>
            </a:r>
            <a:r>
              <a:rPr lang="en-US" b="1" dirty="0"/>
              <a:t>Understanding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41346" y="3939900"/>
            <a:ext cx="8120496" cy="2057900"/>
          </a:xfrm>
        </p:spPr>
        <p:txBody>
          <a:bodyPr>
            <a:noAutofit/>
          </a:bodyPr>
          <a:lstStyle/>
          <a:p>
            <a:pPr marL="533400" indent="-457200" algn="l">
              <a:buFont typeface="+mj-lt"/>
              <a:buAutoNum type="arabicPeriod"/>
            </a:pPr>
            <a:r>
              <a:rPr lang="en-US" sz="2800" b="1" dirty="0"/>
              <a:t>Opportunity:</a:t>
            </a:r>
            <a:r>
              <a:rPr lang="en-US" sz="2800" dirty="0"/>
              <a:t> $4B market for aircraft </a:t>
            </a:r>
            <a:r>
              <a:rPr lang="en-US" sz="2800" dirty="0" smtClean="0"/>
              <a:t>leasing</a:t>
            </a:r>
          </a:p>
          <a:p>
            <a:pPr marL="533400" indent="-457200" algn="l">
              <a:buFont typeface="+mj-lt"/>
              <a:buAutoNum type="arabicPeriod"/>
            </a:pPr>
            <a:endParaRPr lang="en-US" sz="2800" dirty="0"/>
          </a:p>
          <a:p>
            <a:pPr marL="533400" indent="-457200" algn="l">
              <a:buFont typeface="+mj-lt"/>
              <a:buAutoNum type="arabicPeriod"/>
            </a:pPr>
            <a:r>
              <a:rPr lang="en-US" sz="2800" b="1" dirty="0"/>
              <a:t>Risk:</a:t>
            </a:r>
            <a:r>
              <a:rPr lang="en-US" sz="2800" dirty="0"/>
              <a:t> 1 fatal accident can cost $100M+ in </a:t>
            </a:r>
            <a:r>
              <a:rPr lang="en-US" sz="2800" dirty="0" smtClean="0"/>
              <a:t>liabilities</a:t>
            </a:r>
          </a:p>
          <a:p>
            <a:pPr marL="533400" indent="-457200" algn="l">
              <a:buFont typeface="+mj-lt"/>
              <a:buAutoNum type="arabicPeriod"/>
            </a:pPr>
            <a:endParaRPr lang="en-US" sz="2800" dirty="0"/>
          </a:p>
          <a:p>
            <a:pPr marL="533400" indent="-457200" algn="l">
              <a:buFont typeface="+mj-lt"/>
              <a:buAutoNum type="arabicPeriod"/>
            </a:pPr>
            <a:r>
              <a:rPr lang="en-US" sz="2800" b="1" dirty="0"/>
              <a:t>Key Question: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i="1" dirty="0"/>
              <a:t>"Which aircraft models deliver optimal safety without sacrificing profitability?"</a:t>
            </a:r>
            <a:endParaRPr lang="en-US" sz="2800" dirty="0"/>
          </a:p>
          <a:p>
            <a:pPr marL="533400" indent="-457200" algn="l">
              <a:buFont typeface="+mj-lt"/>
              <a:buAutoNum type="arabicPeriod"/>
            </a:pP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901" y="0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6" name="Google Shape;426;p17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427" name="Google Shape;427;p17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428" name="Google Shape;428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0" name="Google Shape;430;p17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431" name="Google Shape;431;p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17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6" name="Google Shape;446;p17"/>
          <p:cNvSpPr txBox="1"/>
          <p:nvPr/>
        </p:nvSpPr>
        <p:spPr>
          <a:xfrm>
            <a:off x="9402978" y="1648597"/>
            <a:ext cx="8383528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6600" b="1" dirty="0" smtClean="0">
                <a:solidFill>
                  <a:schemeClr val="bg1"/>
                </a:solidFill>
              </a:rPr>
              <a:t>Data Understanding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447" name="Google Shape;447;p17"/>
          <p:cNvSpPr txBox="1"/>
          <p:nvPr/>
        </p:nvSpPr>
        <p:spPr>
          <a:xfrm>
            <a:off x="9402978" y="3140075"/>
            <a:ext cx="83835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chemeClr val="bg1"/>
                </a:solidFill>
              </a:rPr>
              <a:t>Data Source:</a:t>
            </a:r>
            <a:r>
              <a:rPr lang="en-US" sz="4000" dirty="0">
                <a:solidFill>
                  <a:schemeClr val="bg1"/>
                </a:solidFill>
              </a:rPr>
              <a:t> NTSB (1962-2023)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chemeClr val="bg1"/>
                </a:solidFill>
              </a:rPr>
              <a:t>Key Metrics </a:t>
            </a:r>
            <a:r>
              <a:rPr lang="en-US" sz="4000" b="1" dirty="0" smtClean="0">
                <a:solidFill>
                  <a:schemeClr val="bg1"/>
                </a:solidFill>
              </a:rPr>
              <a:t>Tracked:</a:t>
            </a:r>
            <a:r>
              <a:rPr lang="en-US" sz="4000" dirty="0">
                <a:solidFill>
                  <a:schemeClr val="bg1"/>
                </a:solidFill>
              </a:rPr>
              <a:t>	</a:t>
            </a:r>
            <a:endParaRPr lang="en-US" sz="4000" dirty="0" smtClean="0">
              <a:solidFill>
                <a:schemeClr val="bg1"/>
              </a:solidFill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Accident </a:t>
            </a:r>
            <a:r>
              <a:rPr lang="en-US" sz="4000" dirty="0">
                <a:solidFill>
                  <a:schemeClr val="bg1"/>
                </a:solidFill>
              </a:rPr>
              <a:t>frequency by </a:t>
            </a:r>
            <a:r>
              <a:rPr lang="en-US" sz="4000" dirty="0" smtClean="0">
                <a:solidFill>
                  <a:schemeClr val="bg1"/>
                </a:solidFill>
              </a:rPr>
              <a:t>model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safety performance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Weather/phase </a:t>
            </a:r>
            <a:r>
              <a:rPr lang="en-US" sz="4000" dirty="0">
                <a:solidFill>
                  <a:schemeClr val="bg1"/>
                </a:solidFill>
              </a:rPr>
              <a:t>patterns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b="1" dirty="0">
                <a:solidFill>
                  <a:schemeClr val="bg1"/>
                </a:solidFill>
              </a:rPr>
              <a:t>Data Limitations: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742950">
              <a:buFont typeface="Arial" panose="020B0604020202020204" pitchFamily="34" charset="0"/>
              <a:buChar char="•"/>
            </a:pPr>
            <a:r>
              <a:rPr lang="en-US" sz="4000" dirty="0" smtClean="0">
                <a:solidFill>
                  <a:schemeClr val="bg1"/>
                </a:solidFill>
              </a:rPr>
              <a:t>Some missing manufacturer details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742950">
              <a:buFont typeface="+mj-lt"/>
              <a:buAutoNum type="arabicPeriod"/>
            </a:pPr>
            <a:r>
              <a:rPr lang="en-US" sz="4000" dirty="0">
                <a:solidFill>
                  <a:schemeClr val="bg1"/>
                </a:solidFill>
              </a:rPr>
              <a:t>Older data less complete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0" y="2068285"/>
            <a:ext cx="8466836" cy="72070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7613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4" name="Google Shape;454;p18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455" name="Google Shape;455;p18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456" name="Google Shape;456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18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459" name="Google Shape;459;p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8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 Data Analysis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1257" y="4005943"/>
            <a:ext cx="9056914" cy="3940628"/>
          </a:xfrm>
        </p:spPr>
        <p:txBody>
          <a:bodyPr>
            <a:noAutofit/>
          </a:bodyPr>
          <a:lstStyle/>
          <a:p>
            <a:r>
              <a:rPr lang="en-US" sz="2800" b="1" i="1" u="sng" dirty="0" smtClean="0"/>
              <a:t>SAFEST MANUFACTURERS</a:t>
            </a:r>
          </a:p>
          <a:p>
            <a:endParaRPr lang="en-US" sz="2800" b="1" i="1" dirty="0" smtClean="0"/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Boeing </a:t>
            </a:r>
            <a:r>
              <a:rPr lang="en-US" sz="2800" dirty="0"/>
              <a:t>737 has 40% lower fatality rate than comparable regional jets</a:t>
            </a:r>
          </a:p>
          <a:p>
            <a:endParaRPr lang="en-US" sz="2800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0" r="16910"/>
          <a:stretch>
            <a:fillRect/>
          </a:stretch>
        </p:blipFill>
        <p:spPr>
          <a:xfrm>
            <a:off x="10798630" y="3289314"/>
            <a:ext cx="7184570" cy="579328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A9AA"/>
        </a:solidFill>
        <a:effectLst/>
      </p:bgPr>
    </p:bg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Google Shape;5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83029"/>
            <a:ext cx="24320051" cy="139293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4" name="Google Shape;504;p19"/>
          <p:cNvGrpSpPr/>
          <p:nvPr/>
        </p:nvGrpSpPr>
        <p:grpSpPr>
          <a:xfrm>
            <a:off x="1028700" y="513864"/>
            <a:ext cx="597522" cy="398348"/>
            <a:chOff x="0" y="0"/>
            <a:chExt cx="796696" cy="531131"/>
          </a:xfrm>
        </p:grpSpPr>
        <p:grpSp>
          <p:nvGrpSpPr>
            <p:cNvPr id="505" name="Google Shape;505;p19"/>
            <p:cNvGrpSpPr/>
            <p:nvPr/>
          </p:nvGrpSpPr>
          <p:grpSpPr>
            <a:xfrm>
              <a:off x="0" y="0"/>
              <a:ext cx="531131" cy="531131"/>
              <a:chOff x="0" y="0"/>
              <a:chExt cx="812800" cy="812800"/>
            </a:xfrm>
          </p:grpSpPr>
          <p:sp>
            <p:nvSpPr>
              <p:cNvPr id="506" name="Google Shape;506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8" name="Google Shape;508;p19"/>
            <p:cNvGrpSpPr/>
            <p:nvPr/>
          </p:nvGrpSpPr>
          <p:grpSpPr>
            <a:xfrm>
              <a:off x="265565" y="0"/>
              <a:ext cx="531131" cy="531131"/>
              <a:chOff x="0" y="0"/>
              <a:chExt cx="812800" cy="812800"/>
            </a:xfrm>
          </p:grpSpPr>
          <p:sp>
            <p:nvSpPr>
              <p:cNvPr id="509" name="Google Shape;509;p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 extrusionOk="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E3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19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11" name="Google Shape;511;p19"/>
          <p:cNvGrpSpPr/>
          <p:nvPr/>
        </p:nvGrpSpPr>
        <p:grpSpPr>
          <a:xfrm>
            <a:off x="11027585" y="199543"/>
            <a:ext cx="1914842" cy="760672"/>
            <a:chOff x="0" y="-57150"/>
            <a:chExt cx="504320" cy="200341"/>
          </a:xfrm>
        </p:grpSpPr>
        <p:sp>
          <p:nvSpPr>
            <p:cNvPr id="512" name="Google Shape;512;p19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9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4" name="Google Shape;514;p19"/>
          <p:cNvGrpSpPr/>
          <p:nvPr/>
        </p:nvGrpSpPr>
        <p:grpSpPr>
          <a:xfrm>
            <a:off x="13347296" y="199543"/>
            <a:ext cx="1914842" cy="760672"/>
            <a:chOff x="0" y="-57150"/>
            <a:chExt cx="504320" cy="200341"/>
          </a:xfrm>
        </p:grpSpPr>
        <p:sp>
          <p:nvSpPr>
            <p:cNvPr id="515" name="Google Shape;515;p19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9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7" name="Google Shape;517;p19"/>
          <p:cNvGrpSpPr/>
          <p:nvPr/>
        </p:nvGrpSpPr>
        <p:grpSpPr>
          <a:xfrm>
            <a:off x="15669260" y="199543"/>
            <a:ext cx="1914842" cy="760672"/>
            <a:chOff x="0" y="-57150"/>
            <a:chExt cx="504320" cy="200341"/>
          </a:xfrm>
        </p:grpSpPr>
        <p:sp>
          <p:nvSpPr>
            <p:cNvPr id="518" name="Google Shape;518;p19"/>
            <p:cNvSpPr/>
            <p:nvPr/>
          </p:nvSpPr>
          <p:spPr>
            <a:xfrm>
              <a:off x="0" y="0"/>
              <a:ext cx="504320" cy="143191"/>
            </a:xfrm>
            <a:custGeom>
              <a:avLst/>
              <a:gdLst/>
              <a:ahLst/>
              <a:cxnLst/>
              <a:rect l="l" t="t" r="r" b="b"/>
              <a:pathLst>
                <a:path w="504320" h="143191" extrusionOk="0">
                  <a:moveTo>
                    <a:pt x="71596" y="0"/>
                  </a:moveTo>
                  <a:lnTo>
                    <a:pt x="432725" y="0"/>
                  </a:lnTo>
                  <a:cubicBezTo>
                    <a:pt x="472266" y="0"/>
                    <a:pt x="504320" y="32054"/>
                    <a:pt x="504320" y="71596"/>
                  </a:cubicBezTo>
                  <a:lnTo>
                    <a:pt x="504320" y="71596"/>
                  </a:lnTo>
                  <a:cubicBezTo>
                    <a:pt x="504320" y="90584"/>
                    <a:pt x="496777" y="108795"/>
                    <a:pt x="483351" y="122221"/>
                  </a:cubicBezTo>
                  <a:cubicBezTo>
                    <a:pt x="469924" y="135648"/>
                    <a:pt x="451713" y="143191"/>
                    <a:pt x="432725" y="143191"/>
                  </a:cubicBezTo>
                  <a:lnTo>
                    <a:pt x="71596" y="143191"/>
                  </a:lnTo>
                  <a:cubicBezTo>
                    <a:pt x="32054" y="143191"/>
                    <a:pt x="0" y="111137"/>
                    <a:pt x="0" y="71596"/>
                  </a:cubicBezTo>
                  <a:lnTo>
                    <a:pt x="0" y="71596"/>
                  </a:lnTo>
                  <a:cubicBezTo>
                    <a:pt x="0" y="32054"/>
                    <a:pt x="32054" y="0"/>
                    <a:pt x="7159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9"/>
            <p:cNvSpPr txBox="1"/>
            <p:nvPr/>
          </p:nvSpPr>
          <p:spPr>
            <a:xfrm>
              <a:off x="0" y="-57150"/>
              <a:ext cx="504320" cy="200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0" name="Google Shape;520;p19"/>
          <p:cNvSpPr txBox="1"/>
          <p:nvPr/>
        </p:nvSpPr>
        <p:spPr>
          <a:xfrm>
            <a:off x="11560734" y="489938"/>
            <a:ext cx="848544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ABOUT</a:t>
            </a:r>
            <a:endParaRPr/>
          </a:p>
        </p:txBody>
      </p:sp>
      <p:sp>
        <p:nvSpPr>
          <p:cNvPr id="521" name="Google Shape;521;p19"/>
          <p:cNvSpPr txBox="1"/>
          <p:nvPr/>
        </p:nvSpPr>
        <p:spPr>
          <a:xfrm>
            <a:off x="1794462" y="514601"/>
            <a:ext cx="1460302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smtClea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YOUR LOGO</a:t>
            </a:r>
            <a:endParaRPr dirty="0"/>
          </a:p>
        </p:txBody>
      </p:sp>
      <p:sp>
        <p:nvSpPr>
          <p:cNvPr id="522" name="Google Shape;522;p19"/>
          <p:cNvSpPr txBox="1"/>
          <p:nvPr/>
        </p:nvSpPr>
        <p:spPr>
          <a:xfrm>
            <a:off x="13825277" y="489938"/>
            <a:ext cx="961132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/>
          </a:p>
        </p:txBody>
      </p:sp>
      <p:sp>
        <p:nvSpPr>
          <p:cNvPr id="523" name="Google Shape;523;p19"/>
          <p:cNvSpPr txBox="1"/>
          <p:nvPr/>
        </p:nvSpPr>
        <p:spPr>
          <a:xfrm>
            <a:off x="16050902" y="489938"/>
            <a:ext cx="1151558" cy="349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CONTACT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Weather Risks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9503" y="4528457"/>
            <a:ext cx="8445640" cy="2198914"/>
          </a:xfrm>
        </p:spPr>
        <p:txBody>
          <a:bodyPr>
            <a:noAutofit/>
          </a:bodyPr>
          <a:lstStyle/>
          <a:p>
            <a:r>
              <a:rPr lang="en-US" sz="3200" dirty="0"/>
              <a:t>Poor visibility </a:t>
            </a:r>
            <a:r>
              <a:rPr lang="en-US" sz="3200" dirty="0" smtClean="0"/>
              <a:t>conditions triple fatality risk despite fewer accidents</a:t>
            </a:r>
            <a:endParaRPr lang="en-US" sz="3200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" r="256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rcraft Background Minitheme Presentation">
  <a:themeElements>
    <a:clrScheme name="Office">
      <a:dk1>
        <a:srgbClr val="000000"/>
      </a:dk1>
      <a:lt1>
        <a:srgbClr val="FFFFFF"/>
      </a:lt1>
      <a:dk2>
        <a:srgbClr val="6BC4C6"/>
      </a:dk2>
      <a:lt2>
        <a:srgbClr val="10A9AA"/>
      </a:lt2>
      <a:accent1>
        <a:srgbClr val="90D7D7"/>
      </a:accent1>
      <a:accent2>
        <a:srgbClr val="FFE34B"/>
      </a:accent2>
      <a:accent3>
        <a:srgbClr val="FFE03A"/>
      </a:accent3>
      <a:accent4>
        <a:srgbClr val="BFBEBE"/>
      </a:accent4>
      <a:accent5>
        <a:srgbClr val="888888"/>
      </a:accent5>
      <a:accent6>
        <a:srgbClr val="FFFFFF"/>
      </a:accent6>
      <a:hlink>
        <a:srgbClr val="6BC4C6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225</Words>
  <Application>Microsoft Office PowerPoint</Application>
  <PresentationFormat>Custom</PresentationFormat>
  <Paragraphs>85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Montserrat</vt:lpstr>
      <vt:lpstr>Calibri</vt:lpstr>
      <vt:lpstr>Open Sans</vt:lpstr>
      <vt:lpstr>Arial</vt:lpstr>
      <vt:lpstr>Aircraft Background Minitheme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Understanding </vt:lpstr>
      <vt:lpstr>PowerPoint Presentation</vt:lpstr>
      <vt:lpstr> Data Analysis </vt:lpstr>
      <vt:lpstr>Weather Risks</vt:lpstr>
      <vt:lpstr>Critical Phases</vt:lpstr>
      <vt:lpstr>Recommendations </vt:lpstr>
      <vt:lpstr>Next Steps </vt:lpstr>
      <vt:lpstr>Thank You &amp; Q&amp;A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CATE</dc:creator>
  <cp:lastModifiedBy>CATE</cp:lastModifiedBy>
  <cp:revision>15</cp:revision>
  <dcterms:modified xsi:type="dcterms:W3CDTF">2025-06-26T16:44:32Z</dcterms:modified>
</cp:coreProperties>
</file>